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League Spartan"/>
      <p:regular r:id="rId18"/>
      <p:bold r:id="rId19"/>
    </p:embeddedFont>
    <p:embeddedFont>
      <p:font typeface="Inter"/>
      <p:regular r:id="rId20"/>
      <p:bold r:id="rId21"/>
    </p:embeddedFont>
    <p:embeddedFont>
      <p:font typeface="Lexend"/>
      <p:regular r:id="rId22"/>
      <p:bold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Inter-regular.fntdata"/><Relationship Id="rId11" Type="http://schemas.openxmlformats.org/officeDocument/2006/relationships/slide" Target="slides/slide6.xml"/><Relationship Id="rId22" Type="http://schemas.openxmlformats.org/officeDocument/2006/relationships/font" Target="fonts/Lexend-regular.fntdata"/><Relationship Id="rId10" Type="http://schemas.openxmlformats.org/officeDocument/2006/relationships/slide" Target="slides/slide5.xml"/><Relationship Id="rId21" Type="http://schemas.openxmlformats.org/officeDocument/2006/relationships/font" Target="fonts/Inter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Lexend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LeagueSpartan-bold.fntdata"/><Relationship Id="rId6" Type="http://schemas.openxmlformats.org/officeDocument/2006/relationships/slide" Target="slides/slide1.xml"/><Relationship Id="rId18" Type="http://schemas.openxmlformats.org/officeDocument/2006/relationships/font" Target="fonts/LeagueSpartan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f078b68362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f078b68362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SLIDES_API705308057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SLIDES_API705308057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SLIDES_API705308057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SLIDES_API705308057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SLIDES_API705308057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SLIDES_API705308057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208b118dac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208b118dac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SLIDES_API180058239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SLIDES_API180058239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SLIDES_API180058239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SLIDES_API180058239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SLIDES_API180058239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SLIDES_API180058239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SLIDES_API180058239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SLIDES_API180058239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SLIDES_API180058239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SLIDES_API180058239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SLIDES_API705308057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SLIDES_API705308057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SLIDES_API705308057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SLIDES_API705308057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jpg"/><Relationship Id="rId4" Type="http://schemas.openxmlformats.org/officeDocument/2006/relationships/hyperlink" Target="https://pexels.com?ref=SlidesAI.io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jpg"/><Relationship Id="rId4" Type="http://schemas.openxmlformats.org/officeDocument/2006/relationships/hyperlink" Target="https://pexels.com?ref=SlidesAI.io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jpg"/><Relationship Id="rId4" Type="http://schemas.openxmlformats.org/officeDocument/2006/relationships/hyperlink" Target="https://pexels.com?ref=SlidesAI.io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jpg"/><Relationship Id="rId4" Type="http://schemas.openxmlformats.org/officeDocument/2006/relationships/hyperlink" Target="https://pexels.com?ref=SlidesAI.io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jpg"/><Relationship Id="rId4" Type="http://schemas.openxmlformats.org/officeDocument/2006/relationships/hyperlink" Target="https://pexels.com?ref=SlidesAI.io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jpg"/><Relationship Id="rId4" Type="http://schemas.openxmlformats.org/officeDocument/2006/relationships/hyperlink" Target="https://pexels.com?ref=SlidesAI.io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jpg"/><Relationship Id="rId4" Type="http://schemas.openxmlformats.org/officeDocument/2006/relationships/hyperlink" Target="https://pexels.com?ref=SlidesAI.io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jpg"/><Relationship Id="rId4" Type="http://schemas.openxmlformats.org/officeDocument/2006/relationships/hyperlink" Target="https://pexels.com?ref=SlidesAI.io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125100" y="1066575"/>
            <a:ext cx="8893800" cy="3417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An AI-powered sign language translation device that converts sign language gestures into spoken or written words.</a:t>
            </a:r>
            <a:endParaRPr sz="3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-419100" lvl="0" marL="457200" rtl="0" algn="r">
              <a:spcBef>
                <a:spcPts val="0"/>
              </a:spcBef>
              <a:spcAft>
                <a:spcPts val="0"/>
              </a:spcAft>
              <a:buSzPts val="3000"/>
              <a:buChar char="-"/>
            </a:pPr>
            <a:r>
              <a:rPr lang="en" sz="3000"/>
              <a:t>Siddharth Dutta</a:t>
            </a:r>
            <a:endParaRPr sz="3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2"/>
          <p:cNvPicPr preferRelativeResize="0"/>
          <p:nvPr/>
        </p:nvPicPr>
        <p:blipFill rotWithShape="1">
          <a:blip r:embed="rId3">
            <a:alphaModFix/>
          </a:blip>
          <a:srcRect b="0" l="3703" r="3703" t="0"/>
          <a:stretch/>
        </p:blipFill>
        <p:spPr>
          <a:xfrm>
            <a:off x="5969000" y="0"/>
            <a:ext cx="31749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2"/>
          <p:cNvSpPr txBox="1"/>
          <p:nvPr/>
        </p:nvSpPr>
        <p:spPr>
          <a:xfrm>
            <a:off x="7848600" y="4838700"/>
            <a:ext cx="1269900" cy="2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Photo by </a:t>
            </a:r>
            <a:r>
              <a:rPr lang="en" sz="800" u="sng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Pexels</a:t>
            </a:r>
            <a:endParaRPr sz="800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27" name="Google Shape;127;p22"/>
          <p:cNvSpPr/>
          <p:nvPr/>
        </p:nvSpPr>
        <p:spPr>
          <a:xfrm>
            <a:off x="0" y="0"/>
            <a:ext cx="9144000" cy="63600"/>
          </a:xfrm>
          <a:prstGeom prst="rect">
            <a:avLst/>
          </a:prstGeom>
          <a:solidFill>
            <a:srgbClr val="FCBF0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22"/>
          <p:cNvSpPr txBox="1"/>
          <p:nvPr/>
        </p:nvSpPr>
        <p:spPr>
          <a:xfrm>
            <a:off x="508000" y="635000"/>
            <a:ext cx="4521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eague Spartan"/>
                <a:ea typeface="League Spartan"/>
                <a:cs typeface="League Spartan"/>
                <a:sym typeface="League Spartan"/>
              </a:rPr>
              <a:t>Transfer the Model to the Arduino Uno R3 </a:t>
            </a:r>
            <a:endParaRPr b="1" sz="2400"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129" name="Google Shape;129;p22"/>
          <p:cNvSpPr txBox="1"/>
          <p:nvPr/>
        </p:nvSpPr>
        <p:spPr>
          <a:xfrm>
            <a:off x="508000" y="1511200"/>
            <a:ext cx="4521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-  Use the Arduino IDE to upload the TensorFlow Lite model to the Arduino Uno R3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3"/>
          <p:cNvPicPr preferRelativeResize="0"/>
          <p:nvPr/>
        </p:nvPicPr>
        <p:blipFill rotWithShape="1">
          <a:blip r:embed="rId3">
            <a:alphaModFix/>
          </a:blip>
          <a:srcRect b="0" l="3712" r="3703" t="0"/>
          <a:stretch/>
        </p:blipFill>
        <p:spPr>
          <a:xfrm>
            <a:off x="5969000" y="0"/>
            <a:ext cx="3174896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3"/>
          <p:cNvSpPr txBox="1"/>
          <p:nvPr/>
        </p:nvSpPr>
        <p:spPr>
          <a:xfrm>
            <a:off x="7848600" y="4838700"/>
            <a:ext cx="1269900" cy="2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Photo by </a:t>
            </a:r>
            <a:r>
              <a:rPr lang="en" sz="800" u="sng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Pexels</a:t>
            </a:r>
            <a:endParaRPr sz="800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36" name="Google Shape;136;p23"/>
          <p:cNvSpPr/>
          <p:nvPr/>
        </p:nvSpPr>
        <p:spPr>
          <a:xfrm>
            <a:off x="0" y="0"/>
            <a:ext cx="9144000" cy="63600"/>
          </a:xfrm>
          <a:prstGeom prst="rect">
            <a:avLst/>
          </a:prstGeom>
          <a:solidFill>
            <a:srgbClr val="FCBF0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23"/>
          <p:cNvSpPr txBox="1"/>
          <p:nvPr/>
        </p:nvSpPr>
        <p:spPr>
          <a:xfrm>
            <a:off x="508000" y="635000"/>
            <a:ext cx="4521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eague Spartan"/>
                <a:ea typeface="League Spartan"/>
                <a:cs typeface="League Spartan"/>
                <a:sym typeface="League Spartan"/>
              </a:rPr>
              <a:t>Connect the Webcam to the Arduino Uno R3</a:t>
            </a:r>
            <a:endParaRPr b="1" sz="2400"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138" name="Google Shape;138;p23"/>
          <p:cNvSpPr txBox="1"/>
          <p:nvPr/>
        </p:nvSpPr>
        <p:spPr>
          <a:xfrm>
            <a:off x="508000" y="1511200"/>
            <a:ext cx="4521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-  Connect the webcam to the Arduino Uno R3 using a USB cable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4"/>
          <p:cNvPicPr preferRelativeResize="0"/>
          <p:nvPr/>
        </p:nvPicPr>
        <p:blipFill rotWithShape="1">
          <a:blip r:embed="rId3">
            <a:alphaModFix/>
          </a:blip>
          <a:srcRect b="0" l="29422" r="29426" t="0"/>
          <a:stretch/>
        </p:blipFill>
        <p:spPr>
          <a:xfrm>
            <a:off x="5969000" y="0"/>
            <a:ext cx="3174901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4"/>
          <p:cNvSpPr txBox="1"/>
          <p:nvPr/>
        </p:nvSpPr>
        <p:spPr>
          <a:xfrm>
            <a:off x="7848600" y="4838700"/>
            <a:ext cx="1269900" cy="2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Photo by </a:t>
            </a:r>
            <a:r>
              <a:rPr lang="en" sz="800" u="sng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Pexels</a:t>
            </a:r>
            <a:endParaRPr sz="800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45" name="Google Shape;145;p24"/>
          <p:cNvSpPr/>
          <p:nvPr/>
        </p:nvSpPr>
        <p:spPr>
          <a:xfrm>
            <a:off x="0" y="0"/>
            <a:ext cx="9144000" cy="63600"/>
          </a:xfrm>
          <a:prstGeom prst="rect">
            <a:avLst/>
          </a:prstGeom>
          <a:solidFill>
            <a:srgbClr val="FCBF0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4"/>
          <p:cNvSpPr txBox="1"/>
          <p:nvPr/>
        </p:nvSpPr>
        <p:spPr>
          <a:xfrm>
            <a:off x="508000" y="635000"/>
            <a:ext cx="4521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eague Spartan"/>
                <a:ea typeface="League Spartan"/>
                <a:cs typeface="League Spartan"/>
                <a:sym typeface="League Spartan"/>
              </a:rPr>
              <a:t>Output the Translation</a:t>
            </a:r>
            <a:endParaRPr b="1" sz="2400"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147" name="Google Shape;147;p24"/>
          <p:cNvSpPr txBox="1"/>
          <p:nvPr/>
        </p:nvSpPr>
        <p:spPr>
          <a:xfrm>
            <a:off x="508000" y="1193700"/>
            <a:ext cx="4521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-  Use the TensorFlow Lite model on the Arduino Uno R3 to process the webcam output and recognize sign language gestures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-  Output the translation using the speaker or display connected to the Arduino Uno R3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/>
        </p:nvSpPr>
        <p:spPr>
          <a:xfrm>
            <a:off x="1022825" y="1232425"/>
            <a:ext cx="591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/>
          <p:nvPr/>
        </p:nvSpPr>
        <p:spPr>
          <a:xfrm>
            <a:off x="0" y="0"/>
            <a:ext cx="9144000" cy="63600"/>
          </a:xfrm>
          <a:prstGeom prst="rect">
            <a:avLst/>
          </a:prstGeom>
          <a:solidFill>
            <a:srgbClr val="FCBF0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" name="Google Shape;65;p15"/>
          <p:cNvGrpSpPr/>
          <p:nvPr/>
        </p:nvGrpSpPr>
        <p:grpSpPr>
          <a:xfrm>
            <a:off x="406350" y="1879650"/>
            <a:ext cx="8331300" cy="1384200"/>
            <a:chOff x="406350" y="2317800"/>
            <a:chExt cx="8331300" cy="1384200"/>
          </a:xfrm>
        </p:grpSpPr>
        <p:sp>
          <p:nvSpPr>
            <p:cNvPr id="66" name="Google Shape;66;p15"/>
            <p:cNvSpPr txBox="1"/>
            <p:nvPr/>
          </p:nvSpPr>
          <p:spPr>
            <a:xfrm>
              <a:off x="406350" y="3194100"/>
              <a:ext cx="83313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Inter"/>
                  <a:ea typeface="Inter"/>
                  <a:cs typeface="Inter"/>
                  <a:sym typeface="Inter"/>
                </a:rPr>
                <a:t>A step-by-step guide to training a machine learning model to recognize sign language gestures, converting the model to TensorFlow Lite format, connecting a webcam to a laptop, capturing the gestures using image processing software, and processing the webcam output.</a:t>
              </a: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67" name="Google Shape;67;p15"/>
            <p:cNvSpPr txBox="1"/>
            <p:nvPr/>
          </p:nvSpPr>
          <p:spPr>
            <a:xfrm>
              <a:off x="406350" y="2317800"/>
              <a:ext cx="83313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latin typeface="League Spartan"/>
                  <a:ea typeface="League Spartan"/>
                  <a:cs typeface="League Spartan"/>
                  <a:sym typeface="League Spartan"/>
                </a:rPr>
                <a:t>Training a Machine Learning Model to Recognize Sign Language Gestures</a:t>
              </a:r>
              <a:endParaRPr b="1" sz="2400">
                <a:latin typeface="League Spartan"/>
                <a:ea typeface="League Spartan"/>
                <a:cs typeface="League Spartan"/>
                <a:sym typeface="League Spartan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6"/>
          <p:cNvPicPr preferRelativeResize="0"/>
          <p:nvPr/>
        </p:nvPicPr>
        <p:blipFill rotWithShape="1">
          <a:blip r:embed="rId3">
            <a:alphaModFix/>
          </a:blip>
          <a:srcRect b="0" l="3704" r="3694" t="0"/>
          <a:stretch/>
        </p:blipFill>
        <p:spPr>
          <a:xfrm>
            <a:off x="5969000" y="0"/>
            <a:ext cx="3174901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6"/>
          <p:cNvSpPr txBox="1"/>
          <p:nvPr/>
        </p:nvSpPr>
        <p:spPr>
          <a:xfrm>
            <a:off x="7848600" y="4838700"/>
            <a:ext cx="1269900" cy="2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Photo by </a:t>
            </a:r>
            <a:r>
              <a:rPr lang="en" sz="800" u="sng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Pexels</a:t>
            </a:r>
            <a:endParaRPr sz="800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74" name="Google Shape;74;p16"/>
          <p:cNvSpPr/>
          <p:nvPr/>
        </p:nvSpPr>
        <p:spPr>
          <a:xfrm>
            <a:off x="0" y="0"/>
            <a:ext cx="9144000" cy="63600"/>
          </a:xfrm>
          <a:prstGeom prst="rect">
            <a:avLst/>
          </a:prstGeom>
          <a:solidFill>
            <a:srgbClr val="FCBF0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6"/>
          <p:cNvSpPr txBox="1"/>
          <p:nvPr/>
        </p:nvSpPr>
        <p:spPr>
          <a:xfrm>
            <a:off x="508000" y="635000"/>
            <a:ext cx="4521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eague Spartan"/>
                <a:ea typeface="League Spartan"/>
                <a:cs typeface="League Spartan"/>
                <a:sym typeface="League Spartan"/>
              </a:rPr>
              <a:t>Training a Machine Learning Model</a:t>
            </a:r>
            <a:endParaRPr b="1" sz="2400"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76" name="Google Shape;76;p16"/>
          <p:cNvSpPr txBox="1"/>
          <p:nvPr/>
        </p:nvSpPr>
        <p:spPr>
          <a:xfrm>
            <a:off x="508000" y="1511200"/>
            <a:ext cx="4521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-  Using a machine learning library, such as TensorFlow or PyTorch, to train a convolutional neural network (CNN) model to recognize sign language gestures based on preprocessed data.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7"/>
          <p:cNvPicPr preferRelativeResize="0"/>
          <p:nvPr/>
        </p:nvPicPr>
        <p:blipFill rotWithShape="1">
          <a:blip r:embed="rId3">
            <a:alphaModFix/>
          </a:blip>
          <a:srcRect b="0" l="31480" r="31484" t="0"/>
          <a:stretch/>
        </p:blipFill>
        <p:spPr>
          <a:xfrm>
            <a:off x="5969000" y="0"/>
            <a:ext cx="31749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7"/>
          <p:cNvSpPr txBox="1"/>
          <p:nvPr/>
        </p:nvSpPr>
        <p:spPr>
          <a:xfrm>
            <a:off x="7848600" y="4838700"/>
            <a:ext cx="1269900" cy="2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Photo by </a:t>
            </a:r>
            <a:r>
              <a:rPr lang="en" sz="800" u="sng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Pexels</a:t>
            </a:r>
            <a:endParaRPr sz="800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83" name="Google Shape;83;p17"/>
          <p:cNvSpPr/>
          <p:nvPr/>
        </p:nvSpPr>
        <p:spPr>
          <a:xfrm>
            <a:off x="0" y="0"/>
            <a:ext cx="9144000" cy="63600"/>
          </a:xfrm>
          <a:prstGeom prst="rect">
            <a:avLst/>
          </a:prstGeom>
          <a:solidFill>
            <a:srgbClr val="FCBF0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7"/>
          <p:cNvSpPr txBox="1"/>
          <p:nvPr/>
        </p:nvSpPr>
        <p:spPr>
          <a:xfrm>
            <a:off x="508000" y="635000"/>
            <a:ext cx="4521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eague Spartan"/>
                <a:ea typeface="League Spartan"/>
                <a:cs typeface="League Spartan"/>
                <a:sym typeface="League Spartan"/>
              </a:rPr>
              <a:t>Converting the Model to TensorFlow Lite</a:t>
            </a:r>
            <a:endParaRPr b="1" sz="2400"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85" name="Google Shape;85;p17"/>
          <p:cNvSpPr txBox="1"/>
          <p:nvPr/>
        </p:nvSpPr>
        <p:spPr>
          <a:xfrm>
            <a:off x="508000" y="1511200"/>
            <a:ext cx="4521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-  Convert the trained machine learning model to TensorFlow Lite format, optimized for use on resource-constrained devices, such as the Arduino Uno R3.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8"/>
          <p:cNvPicPr preferRelativeResize="0"/>
          <p:nvPr/>
        </p:nvPicPr>
        <p:blipFill rotWithShape="1">
          <a:blip r:embed="rId3">
            <a:alphaModFix/>
          </a:blip>
          <a:srcRect b="0" l="29369" r="29369" t="0"/>
          <a:stretch/>
        </p:blipFill>
        <p:spPr>
          <a:xfrm>
            <a:off x="5969000" y="0"/>
            <a:ext cx="31749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8"/>
          <p:cNvSpPr txBox="1"/>
          <p:nvPr/>
        </p:nvSpPr>
        <p:spPr>
          <a:xfrm>
            <a:off x="7848600" y="4838700"/>
            <a:ext cx="1269900" cy="2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Photo by </a:t>
            </a:r>
            <a:r>
              <a:rPr lang="en" sz="800" u="sng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Pexels</a:t>
            </a:r>
            <a:endParaRPr sz="800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92" name="Google Shape;92;p18"/>
          <p:cNvSpPr/>
          <p:nvPr/>
        </p:nvSpPr>
        <p:spPr>
          <a:xfrm>
            <a:off x="0" y="0"/>
            <a:ext cx="9144000" cy="63600"/>
          </a:xfrm>
          <a:prstGeom prst="rect">
            <a:avLst/>
          </a:prstGeom>
          <a:solidFill>
            <a:srgbClr val="FCBF0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8"/>
          <p:cNvSpPr txBox="1"/>
          <p:nvPr/>
        </p:nvSpPr>
        <p:spPr>
          <a:xfrm>
            <a:off x="508000" y="635000"/>
            <a:ext cx="4521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eague Spartan"/>
                <a:ea typeface="League Spartan"/>
                <a:cs typeface="League Spartan"/>
                <a:sym typeface="League Spartan"/>
              </a:rPr>
              <a:t>Connecting the Webcam to the Laptop</a:t>
            </a:r>
            <a:endParaRPr b="1" sz="2400"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94" name="Google Shape;94;p18"/>
          <p:cNvSpPr txBox="1"/>
          <p:nvPr/>
        </p:nvSpPr>
        <p:spPr>
          <a:xfrm>
            <a:off x="508000" y="1511200"/>
            <a:ext cx="4521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-  Connect the webcam to the laptop using a USB cable.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9"/>
          <p:cNvPicPr preferRelativeResize="0"/>
          <p:nvPr/>
        </p:nvPicPr>
        <p:blipFill rotWithShape="1">
          <a:blip r:embed="rId3">
            <a:alphaModFix/>
          </a:blip>
          <a:srcRect b="0" l="3703" r="3703" t="0"/>
          <a:stretch/>
        </p:blipFill>
        <p:spPr>
          <a:xfrm>
            <a:off x="5969000" y="0"/>
            <a:ext cx="31749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9"/>
          <p:cNvSpPr txBox="1"/>
          <p:nvPr/>
        </p:nvSpPr>
        <p:spPr>
          <a:xfrm>
            <a:off x="7848600" y="4838700"/>
            <a:ext cx="1269900" cy="2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Photo by </a:t>
            </a:r>
            <a:r>
              <a:rPr lang="en" sz="800" u="sng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Pexels</a:t>
            </a:r>
            <a:endParaRPr sz="800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01" name="Google Shape;101;p19"/>
          <p:cNvSpPr/>
          <p:nvPr/>
        </p:nvSpPr>
        <p:spPr>
          <a:xfrm>
            <a:off x="0" y="0"/>
            <a:ext cx="9144000" cy="63600"/>
          </a:xfrm>
          <a:prstGeom prst="rect">
            <a:avLst/>
          </a:prstGeom>
          <a:solidFill>
            <a:srgbClr val="FCBF0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9"/>
          <p:cNvSpPr txBox="1"/>
          <p:nvPr/>
        </p:nvSpPr>
        <p:spPr>
          <a:xfrm>
            <a:off x="508000" y="635000"/>
            <a:ext cx="4521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eague Spartan"/>
                <a:ea typeface="League Spartan"/>
                <a:cs typeface="League Spartan"/>
                <a:sym typeface="League Spartan"/>
              </a:rPr>
              <a:t>Processing the Webcam Output</a:t>
            </a:r>
            <a:endParaRPr b="1" sz="2400"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103" name="Google Shape;103;p19"/>
          <p:cNvSpPr txBox="1"/>
          <p:nvPr/>
        </p:nvSpPr>
        <p:spPr>
          <a:xfrm>
            <a:off x="508000" y="1511200"/>
            <a:ext cx="4521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-  Use the converted TensorFlow Lite model to process the webcam output and recognize sign language gestures.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/>
          <p:nvPr/>
        </p:nvSpPr>
        <p:spPr>
          <a:xfrm>
            <a:off x="0" y="0"/>
            <a:ext cx="9144000" cy="63600"/>
          </a:xfrm>
          <a:prstGeom prst="rect">
            <a:avLst/>
          </a:prstGeom>
          <a:solidFill>
            <a:srgbClr val="FCBF0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9" name="Google Shape;109;p20"/>
          <p:cNvGrpSpPr/>
          <p:nvPr/>
        </p:nvGrpSpPr>
        <p:grpSpPr>
          <a:xfrm>
            <a:off x="406350" y="2038400"/>
            <a:ext cx="8331300" cy="1066700"/>
            <a:chOff x="406350" y="2317800"/>
            <a:chExt cx="8331300" cy="1066700"/>
          </a:xfrm>
        </p:grpSpPr>
        <p:sp>
          <p:nvSpPr>
            <p:cNvPr id="110" name="Google Shape;110;p20"/>
            <p:cNvSpPr txBox="1"/>
            <p:nvPr/>
          </p:nvSpPr>
          <p:spPr>
            <a:xfrm>
              <a:off x="406350" y="2876600"/>
              <a:ext cx="83313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Inter"/>
                  <a:ea typeface="Inter"/>
                  <a:cs typeface="Inter"/>
                  <a:sym typeface="Inter"/>
                </a:rPr>
                <a:t>A tutorial for translating sign language gestures into speech or text using Arduino Uno R3 and TensorFlow Lite.</a:t>
              </a: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1" name="Google Shape;111;p20"/>
            <p:cNvSpPr txBox="1"/>
            <p:nvPr/>
          </p:nvSpPr>
          <p:spPr>
            <a:xfrm>
              <a:off x="406350" y="2317800"/>
              <a:ext cx="83313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latin typeface="League Spartan"/>
                  <a:ea typeface="League Spartan"/>
                  <a:cs typeface="League Spartan"/>
                  <a:sym typeface="League Spartan"/>
                </a:rPr>
                <a:t>Translating Sign Language with Arduino Uno R3</a:t>
              </a:r>
              <a:endParaRPr b="1" sz="2400">
                <a:latin typeface="League Spartan"/>
                <a:ea typeface="League Spartan"/>
                <a:cs typeface="League Spartan"/>
                <a:sym typeface="League Spartan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21"/>
          <p:cNvPicPr preferRelativeResize="0"/>
          <p:nvPr/>
        </p:nvPicPr>
        <p:blipFill rotWithShape="1">
          <a:blip r:embed="rId3">
            <a:alphaModFix/>
          </a:blip>
          <a:srcRect b="0" l="3703" r="3703" t="0"/>
          <a:stretch/>
        </p:blipFill>
        <p:spPr>
          <a:xfrm>
            <a:off x="5969000" y="0"/>
            <a:ext cx="31749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1"/>
          <p:cNvSpPr txBox="1"/>
          <p:nvPr/>
        </p:nvSpPr>
        <p:spPr>
          <a:xfrm>
            <a:off x="7848600" y="4838700"/>
            <a:ext cx="1269900" cy="2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Photo by </a:t>
            </a:r>
            <a:r>
              <a:rPr lang="en" sz="800" u="sng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Pexels</a:t>
            </a:r>
            <a:endParaRPr sz="800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18" name="Google Shape;118;p21"/>
          <p:cNvSpPr/>
          <p:nvPr/>
        </p:nvSpPr>
        <p:spPr>
          <a:xfrm>
            <a:off x="0" y="0"/>
            <a:ext cx="9144000" cy="63600"/>
          </a:xfrm>
          <a:prstGeom prst="rect">
            <a:avLst/>
          </a:prstGeom>
          <a:solidFill>
            <a:srgbClr val="FCBF0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21"/>
          <p:cNvSpPr txBox="1"/>
          <p:nvPr/>
        </p:nvSpPr>
        <p:spPr>
          <a:xfrm>
            <a:off x="508000" y="635000"/>
            <a:ext cx="4521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eague Spartan"/>
                <a:ea typeface="League Spartan"/>
                <a:cs typeface="League Spartan"/>
                <a:sym typeface="League Spartan"/>
              </a:rPr>
              <a:t>Translate Sign Language Gestures </a:t>
            </a:r>
            <a:endParaRPr b="1" sz="2400"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120" name="Google Shape;120;p21"/>
          <p:cNvSpPr txBox="1"/>
          <p:nvPr/>
        </p:nvSpPr>
        <p:spPr>
          <a:xfrm>
            <a:off x="508000" y="1511200"/>
            <a:ext cx="4521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-  Recognize sign language gestures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-  Translate them into speech or text using text-to-speech or language translation APIs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